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19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15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itcoin.org/bitcoin.pdf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kaggle.com/datasets/sudalairajkumar/cryptocurrencypricehistory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32378" y="1103828"/>
            <a:ext cx="12765524" cy="6021943"/>
          </a:xfrm>
          <a:prstGeom prst="roundRect">
            <a:avLst>
              <a:gd name="adj" fmla="val 1230"/>
            </a:avLst>
          </a:prstGeom>
          <a:solidFill>
            <a:srgbClr val="123332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78" y="1103828"/>
            <a:ext cx="4787027" cy="60219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83442" y="1782723"/>
            <a:ext cx="6250305" cy="2004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Predicting Bitcoin Prices</a:t>
            </a:r>
            <a:endParaRPr lang="en-US" sz="6312" dirty="0"/>
          </a:p>
        </p:txBody>
      </p:sp>
      <p:sp>
        <p:nvSpPr>
          <p:cNvPr id="6" name="Text 2"/>
          <p:cNvSpPr/>
          <p:nvPr/>
        </p:nvSpPr>
        <p:spPr>
          <a:xfrm>
            <a:off x="6583442" y="4157067"/>
            <a:ext cx="6250305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presentation will outline a method for predicting Bitcoin prices using advanced time series analysis, aiming to provide traders and investors with valuable insights for informed decision making.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6583442" y="603337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062" y="6040993"/>
            <a:ext cx="379690" cy="3796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101721" y="6014918"/>
            <a:ext cx="2091809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by Afif Salman</a:t>
            </a:r>
            <a:endParaRPr lang="en-US" sz="243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32378" y="363736"/>
            <a:ext cx="12765524" cy="7502128"/>
          </a:xfrm>
          <a:prstGeom prst="roundRect">
            <a:avLst>
              <a:gd name="adj" fmla="val 987"/>
            </a:avLst>
          </a:prstGeom>
          <a:solidFill>
            <a:srgbClr val="123332"/>
          </a:solidFill>
          <a:ln/>
        </p:spPr>
      </p:sp>
      <p:sp>
        <p:nvSpPr>
          <p:cNvPr id="4" name="Text 1"/>
          <p:cNvSpPr/>
          <p:nvPr/>
        </p:nvSpPr>
        <p:spPr>
          <a:xfrm>
            <a:off x="1796415" y="1042630"/>
            <a:ext cx="8266986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Evaluation &amp; Forecasting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2043232" y="2294692"/>
            <a:ext cx="5021223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Metric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7565708" y="2294692"/>
            <a:ext cx="5021223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Value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1796415" y="2845475"/>
            <a:ext cx="11037451" cy="706517"/>
          </a:xfrm>
          <a:prstGeom prst="rect">
            <a:avLst/>
          </a:prstGeom>
          <a:solidFill>
            <a:srgbClr val="234A49"/>
          </a:solidFill>
          <a:ln/>
        </p:spPr>
      </p:sp>
      <p:sp>
        <p:nvSpPr>
          <p:cNvPr id="8" name="Text 5"/>
          <p:cNvSpPr/>
          <p:nvPr/>
        </p:nvSpPr>
        <p:spPr>
          <a:xfrm>
            <a:off x="2043232" y="3001208"/>
            <a:ext cx="5021223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Mean Squared Error (MSE)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7565708" y="3001208"/>
            <a:ext cx="5021223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437327606.99690646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2191345" y="3829645"/>
            <a:ext cx="106425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lower MSE indicates that the SARIMA model's forecasts closely match the actual Bitcoin prices.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2191345" y="4706064"/>
            <a:ext cx="106425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metric serves as a benchmark for prediction accuracy, providing confidence in the reliability of our forecasts for traders and investors.</a:t>
            </a:r>
            <a:endParaRPr lang="en-US" sz="1944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415" y="5773817"/>
            <a:ext cx="11037451" cy="13514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19889" y="243840"/>
            <a:ext cx="12590621" cy="7750612"/>
          </a:xfrm>
          <a:prstGeom prst="roundRect">
            <a:avLst>
              <a:gd name="adj" fmla="val 943"/>
            </a:avLst>
          </a:prstGeom>
          <a:solidFill>
            <a:srgbClr val="123332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139" y="913448"/>
            <a:ext cx="10886123" cy="57479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72139" y="6935272"/>
            <a:ext cx="10886123" cy="3895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68"/>
              </a:lnSpc>
              <a:buNone/>
            </a:pPr>
            <a:r>
              <a:rPr lang="en-US" sz="1917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Bitcoin Price Forecast using SARIMA</a:t>
            </a:r>
            <a:endParaRPr lang="en-US" sz="191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20729" y="243840"/>
            <a:ext cx="10588943" cy="7827645"/>
          </a:xfrm>
          <a:prstGeom prst="roundRect">
            <a:avLst>
              <a:gd name="adj" fmla="val 785"/>
            </a:avLst>
          </a:prstGeom>
          <a:solidFill>
            <a:srgbClr val="123332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818" y="243840"/>
            <a:ext cx="3970853" cy="78276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737485" y="807006"/>
            <a:ext cx="5184577" cy="1204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743"/>
              </a:lnSpc>
              <a:buNone/>
            </a:pPr>
            <a:r>
              <a:rPr lang="en-US" sz="379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 &amp; Future Work</a:t>
            </a:r>
            <a:endParaRPr lang="en-US" sz="379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485" y="2318623"/>
            <a:ext cx="511969" cy="51196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737485" y="3035379"/>
            <a:ext cx="2409230" cy="301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1"/>
              </a:lnSpc>
              <a:buNone/>
            </a:pPr>
            <a:r>
              <a:rPr lang="en-US" sz="189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Performance</a:t>
            </a:r>
            <a:endParaRPr lang="en-US" sz="1897" dirty="0"/>
          </a:p>
        </p:txBody>
      </p:sp>
      <p:sp>
        <p:nvSpPr>
          <p:cNvPr id="8" name="Text 3"/>
          <p:cNvSpPr/>
          <p:nvPr/>
        </p:nvSpPr>
        <p:spPr>
          <a:xfrm>
            <a:off x="2737485" y="3459480"/>
            <a:ext cx="5184577" cy="982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0"/>
              </a:lnSpc>
              <a:buNone/>
            </a:pPr>
            <a:r>
              <a:rPr lang="en-US" sz="1613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SARIMA model demonstrated successful prediction of Bitcoin prices, indicating its potential for informed decision-making in the cryptocurrency market.</a:t>
            </a:r>
            <a:endParaRPr lang="en-US" sz="1613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485" y="5056823"/>
            <a:ext cx="511969" cy="51196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737485" y="5773579"/>
            <a:ext cx="2409230" cy="301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1"/>
              </a:lnSpc>
              <a:buNone/>
            </a:pPr>
            <a:r>
              <a:rPr lang="en-US" sz="189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Future Research</a:t>
            </a:r>
            <a:endParaRPr lang="en-US" sz="1897" dirty="0"/>
          </a:p>
        </p:txBody>
      </p:sp>
      <p:sp>
        <p:nvSpPr>
          <p:cNvPr id="11" name="Text 5"/>
          <p:cNvSpPr/>
          <p:nvPr/>
        </p:nvSpPr>
        <p:spPr>
          <a:xfrm>
            <a:off x="2737485" y="6197679"/>
            <a:ext cx="5184577" cy="1310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0"/>
              </a:lnSpc>
              <a:buNone/>
            </a:pPr>
            <a:r>
              <a:rPr lang="en-US" sz="1613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Further exploration of advanced models like LSTM could enhance predictive accuracy, and incorporating additional features like trading volume might provide deeper insights.</a:t>
            </a:r>
            <a:endParaRPr lang="en-US" sz="1613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76801" y="243840"/>
            <a:ext cx="12476678" cy="7755969"/>
          </a:xfrm>
          <a:prstGeom prst="roundRect">
            <a:avLst>
              <a:gd name="adj" fmla="val 933"/>
            </a:avLst>
          </a:prstGeom>
          <a:solidFill>
            <a:srgbClr val="123332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801" y="243840"/>
            <a:ext cx="4678680" cy="77559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99992" y="907375"/>
            <a:ext cx="5677614" cy="709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8"/>
              </a:lnSpc>
              <a:buNone/>
            </a:pPr>
            <a:r>
              <a:rPr lang="en-US" sz="447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References</a:t>
            </a:r>
            <a:endParaRPr lang="en-US" sz="4471" dirty="0"/>
          </a:p>
        </p:txBody>
      </p:sp>
      <p:sp>
        <p:nvSpPr>
          <p:cNvPr id="6" name="Text 2"/>
          <p:cNvSpPr/>
          <p:nvPr/>
        </p:nvSpPr>
        <p:spPr>
          <a:xfrm>
            <a:off x="6985992" y="1979057"/>
            <a:ext cx="5722858" cy="1158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04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Nakamoto, S. (2008). Bitcoin: A Peer-to-Peer Electronic Cash System. Retrieved from </a:t>
            </a:r>
            <a:r>
              <a:rPr lang="en-US" sz="1900" u="sng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https://bitcoin.org/bitcoin.pdf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985992" y="3221831"/>
            <a:ext cx="5722858" cy="1158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04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Hyndman, R. J., &amp; Athanasopoulos, G. (2018). Forecasting: principles and practice (2nd ed.). OTexts.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985992" y="4464606"/>
            <a:ext cx="5722858" cy="1158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04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Box, G. E. P., Jenkins, G. M., Reinsel, G. C., &amp; Ljung, G. M. (2015). Time Series Analysis: Forecasting and Control (5th ed.). Wiley.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985992" y="5707380"/>
            <a:ext cx="5722858" cy="7722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040"/>
              </a:lnSpc>
              <a:buSzPct val="100000"/>
              <a:buFont typeface="+mj-lt"/>
              <a:buAutoNum type="arabicPeriod" startAt="4"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Enders, W. (2014). Applied Econometric Time Series (4th ed.). Wiley.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6985992" y="6564035"/>
            <a:ext cx="5722858" cy="7722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040"/>
              </a:lnSpc>
              <a:buSzPct val="100000"/>
              <a:buFont typeface="+mj-lt"/>
              <a:buAutoNum type="arabicPeriod" startAt="5"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Brockwell, P. J., &amp; Davis, R. A. (2016). Introduction to Time Series and Forecasting (3rd ed.). Springer.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250281" y="243840"/>
            <a:ext cx="10129838" cy="7842885"/>
          </a:xfrm>
          <a:prstGeom prst="roundRect">
            <a:avLst>
              <a:gd name="adj" fmla="val 749"/>
            </a:avLst>
          </a:prstGeom>
          <a:solidFill>
            <a:srgbClr val="123332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281" y="243840"/>
            <a:ext cx="10129838" cy="24488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935962" y="3231475"/>
            <a:ext cx="4609624" cy="576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37"/>
              </a:lnSpc>
              <a:buNone/>
            </a:pPr>
            <a:r>
              <a:rPr lang="en-US" sz="363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Introduction</a:t>
            </a:r>
            <a:endParaRPr lang="en-US" sz="3630" dirty="0"/>
          </a:p>
        </p:txBody>
      </p:sp>
      <p:sp>
        <p:nvSpPr>
          <p:cNvPr id="6" name="Shape 2"/>
          <p:cNvSpPr/>
          <p:nvPr/>
        </p:nvSpPr>
        <p:spPr>
          <a:xfrm>
            <a:off x="2935962" y="4321969"/>
            <a:ext cx="440769" cy="440769"/>
          </a:xfrm>
          <a:prstGeom prst="roundRect">
            <a:avLst>
              <a:gd name="adj" fmla="val 13334"/>
            </a:avLst>
          </a:prstGeom>
          <a:solidFill>
            <a:srgbClr val="234A49"/>
          </a:solidFill>
          <a:ln/>
        </p:spPr>
      </p:sp>
      <p:sp>
        <p:nvSpPr>
          <p:cNvPr id="7" name="Text 3"/>
          <p:cNvSpPr/>
          <p:nvPr/>
        </p:nvSpPr>
        <p:spPr>
          <a:xfrm>
            <a:off x="3107412" y="4404003"/>
            <a:ext cx="97869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8"/>
              </a:lnSpc>
              <a:buNone/>
            </a:pPr>
            <a:r>
              <a:rPr lang="en-US" sz="217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178" dirty="0"/>
          </a:p>
        </p:txBody>
      </p:sp>
      <p:sp>
        <p:nvSpPr>
          <p:cNvPr id="8" name="Text 4"/>
          <p:cNvSpPr/>
          <p:nvPr/>
        </p:nvSpPr>
        <p:spPr>
          <a:xfrm>
            <a:off x="3572589" y="4321969"/>
            <a:ext cx="2152293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9"/>
              </a:lnSpc>
              <a:buNone/>
            </a:pPr>
            <a:r>
              <a:rPr lang="en-US" sz="1815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Objective</a:t>
            </a:r>
            <a:endParaRPr lang="en-US" sz="1815" dirty="0"/>
          </a:p>
        </p:txBody>
      </p:sp>
      <p:sp>
        <p:nvSpPr>
          <p:cNvPr id="9" name="Text 5"/>
          <p:cNvSpPr/>
          <p:nvPr/>
        </p:nvSpPr>
        <p:spPr>
          <a:xfrm>
            <a:off x="3572589" y="4727615"/>
            <a:ext cx="2152293" cy="219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Develop a model to predict Bitcoin prices with reasonable accuracy, providing traders and investors with actionable insights for informed decisions.</a:t>
            </a:r>
            <a:endParaRPr lang="en-US" sz="1543" dirty="0"/>
          </a:p>
        </p:txBody>
      </p:sp>
      <p:sp>
        <p:nvSpPr>
          <p:cNvPr id="10" name="Shape 6"/>
          <p:cNvSpPr/>
          <p:nvPr/>
        </p:nvSpPr>
        <p:spPr>
          <a:xfrm>
            <a:off x="5920740" y="4321969"/>
            <a:ext cx="440769" cy="440769"/>
          </a:xfrm>
          <a:prstGeom prst="roundRect">
            <a:avLst>
              <a:gd name="adj" fmla="val 13334"/>
            </a:avLst>
          </a:prstGeom>
          <a:solidFill>
            <a:srgbClr val="234A49"/>
          </a:solidFill>
          <a:ln/>
        </p:spPr>
      </p:sp>
      <p:sp>
        <p:nvSpPr>
          <p:cNvPr id="11" name="Text 7"/>
          <p:cNvSpPr/>
          <p:nvPr/>
        </p:nvSpPr>
        <p:spPr>
          <a:xfrm>
            <a:off x="6066949" y="4404003"/>
            <a:ext cx="14823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8"/>
              </a:lnSpc>
              <a:buNone/>
            </a:pPr>
            <a:r>
              <a:rPr lang="en-US" sz="217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178" dirty="0"/>
          </a:p>
        </p:txBody>
      </p:sp>
      <p:sp>
        <p:nvSpPr>
          <p:cNvPr id="12" name="Text 8"/>
          <p:cNvSpPr/>
          <p:nvPr/>
        </p:nvSpPr>
        <p:spPr>
          <a:xfrm>
            <a:off x="6557367" y="4321969"/>
            <a:ext cx="2152293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9"/>
              </a:lnSpc>
              <a:buNone/>
            </a:pPr>
            <a:r>
              <a:rPr lang="en-US" sz="1815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Methodology</a:t>
            </a:r>
            <a:endParaRPr lang="en-US" sz="1815" dirty="0"/>
          </a:p>
        </p:txBody>
      </p:sp>
      <p:sp>
        <p:nvSpPr>
          <p:cNvPr id="13" name="Text 9"/>
          <p:cNvSpPr/>
          <p:nvPr/>
        </p:nvSpPr>
        <p:spPr>
          <a:xfrm>
            <a:off x="6557367" y="4727615"/>
            <a:ext cx="2152293" cy="2506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presentation will focus on time series analysis, specifically the SARIMA model, to analyze historical Bitcoin price data and forecast future price trends.</a:t>
            </a:r>
            <a:endParaRPr lang="en-US" sz="1543" dirty="0"/>
          </a:p>
        </p:txBody>
      </p:sp>
      <p:sp>
        <p:nvSpPr>
          <p:cNvPr id="14" name="Shape 10"/>
          <p:cNvSpPr/>
          <p:nvPr/>
        </p:nvSpPr>
        <p:spPr>
          <a:xfrm>
            <a:off x="8905518" y="4321969"/>
            <a:ext cx="440769" cy="440769"/>
          </a:xfrm>
          <a:prstGeom prst="roundRect">
            <a:avLst>
              <a:gd name="adj" fmla="val 13334"/>
            </a:avLst>
          </a:prstGeom>
          <a:solidFill>
            <a:srgbClr val="234A49"/>
          </a:solidFill>
          <a:ln/>
        </p:spPr>
      </p:sp>
      <p:sp>
        <p:nvSpPr>
          <p:cNvPr id="15" name="Text 11"/>
          <p:cNvSpPr/>
          <p:nvPr/>
        </p:nvSpPr>
        <p:spPr>
          <a:xfrm>
            <a:off x="9050655" y="4404003"/>
            <a:ext cx="15049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8"/>
              </a:lnSpc>
              <a:buNone/>
            </a:pPr>
            <a:r>
              <a:rPr lang="en-US" sz="217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178" dirty="0"/>
          </a:p>
        </p:txBody>
      </p:sp>
      <p:sp>
        <p:nvSpPr>
          <p:cNvPr id="16" name="Text 12"/>
          <p:cNvSpPr/>
          <p:nvPr/>
        </p:nvSpPr>
        <p:spPr>
          <a:xfrm>
            <a:off x="9542145" y="4321969"/>
            <a:ext cx="2152293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9"/>
              </a:lnSpc>
              <a:buNone/>
            </a:pPr>
            <a:r>
              <a:rPr lang="en-US" sz="1815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Target Audience</a:t>
            </a:r>
            <a:endParaRPr lang="en-US" sz="1815" dirty="0"/>
          </a:p>
        </p:txBody>
      </p:sp>
      <p:sp>
        <p:nvSpPr>
          <p:cNvPr id="17" name="Text 13"/>
          <p:cNvSpPr/>
          <p:nvPr/>
        </p:nvSpPr>
        <p:spPr>
          <a:xfrm>
            <a:off x="9542145" y="4727615"/>
            <a:ext cx="2152293" cy="28203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presentation is designed for individuals interested in cryptocurrency markets, specifically Bitcoin, including traders and investors looking to enhance their trading strategies.</a:t>
            </a:r>
            <a:endParaRPr lang="en-US" sz="154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651165" y="243840"/>
            <a:ext cx="9327952" cy="7873246"/>
          </a:xfrm>
          <a:prstGeom prst="roundRect">
            <a:avLst>
              <a:gd name="adj" fmla="val 687"/>
            </a:avLst>
          </a:prstGeom>
          <a:solidFill>
            <a:srgbClr val="123332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165" y="243840"/>
            <a:ext cx="9327952" cy="22550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282553" y="2994898"/>
            <a:ext cx="5893713" cy="5305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78"/>
              </a:lnSpc>
              <a:buNone/>
            </a:pPr>
            <a:r>
              <a:rPr lang="en-US" sz="3342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Acquisition &amp; Preparation</a:t>
            </a:r>
            <a:endParaRPr lang="en-US" sz="3342" dirty="0"/>
          </a:p>
        </p:txBody>
      </p:sp>
      <p:sp>
        <p:nvSpPr>
          <p:cNvPr id="6" name="Shape 2"/>
          <p:cNvSpPr/>
          <p:nvPr/>
        </p:nvSpPr>
        <p:spPr>
          <a:xfrm>
            <a:off x="7303889" y="3795951"/>
            <a:ext cx="22503" cy="3825121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7" name="Shape 3"/>
          <p:cNvSpPr/>
          <p:nvPr/>
        </p:nvSpPr>
        <p:spPr>
          <a:xfrm>
            <a:off x="6480750" y="4190464"/>
            <a:ext cx="631388" cy="22503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8" name="Shape 4"/>
          <p:cNvSpPr/>
          <p:nvPr/>
        </p:nvSpPr>
        <p:spPr>
          <a:xfrm>
            <a:off x="7112139" y="3998833"/>
            <a:ext cx="405884" cy="405884"/>
          </a:xfrm>
          <a:prstGeom prst="roundRect">
            <a:avLst>
              <a:gd name="adj" fmla="val 13334"/>
            </a:avLst>
          </a:prstGeom>
          <a:solidFill>
            <a:srgbClr val="234A49"/>
          </a:solidFill>
          <a:ln/>
        </p:spPr>
      </p:sp>
      <p:sp>
        <p:nvSpPr>
          <p:cNvPr id="9" name="Text 5"/>
          <p:cNvSpPr/>
          <p:nvPr/>
        </p:nvSpPr>
        <p:spPr>
          <a:xfrm>
            <a:off x="7270016" y="4074438"/>
            <a:ext cx="90130" cy="2546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05"/>
              </a:lnSpc>
              <a:buNone/>
            </a:pPr>
            <a:r>
              <a:rPr lang="en-US" sz="2005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005" dirty="0"/>
          </a:p>
        </p:txBody>
      </p:sp>
      <p:sp>
        <p:nvSpPr>
          <p:cNvPr id="10" name="Text 6"/>
          <p:cNvSpPr/>
          <p:nvPr/>
        </p:nvSpPr>
        <p:spPr>
          <a:xfrm>
            <a:off x="4200525" y="3976330"/>
            <a:ext cx="2122408" cy="265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089"/>
              </a:lnSpc>
              <a:buNone/>
            </a:pPr>
            <a:r>
              <a:rPr lang="en-US" sz="167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Acquisition</a:t>
            </a:r>
            <a:endParaRPr lang="en-US" sz="1671" dirty="0"/>
          </a:p>
        </p:txBody>
      </p:sp>
      <p:sp>
        <p:nvSpPr>
          <p:cNvPr id="11" name="Text 7"/>
          <p:cNvSpPr/>
          <p:nvPr/>
        </p:nvSpPr>
        <p:spPr>
          <a:xfrm>
            <a:off x="3282553" y="4349829"/>
            <a:ext cx="3040380" cy="8658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273"/>
              </a:lnSpc>
              <a:buNone/>
            </a:pPr>
            <a:r>
              <a:rPr lang="en-US" sz="1421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Source:</a:t>
            </a:r>
            <a:r>
              <a:rPr lang="en-US" sz="142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Kaggle Dataset
</a:t>
            </a:r>
            <a:r>
              <a:rPr lang="en-US" sz="1421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Link:</a:t>
            </a:r>
            <a:r>
              <a:rPr lang="en-US" sz="142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1421" u="sng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Cryptocurrency Price History Dataset</a:t>
            </a:r>
            <a:endParaRPr lang="en-US" sz="1421" dirty="0"/>
          </a:p>
        </p:txBody>
      </p:sp>
      <p:sp>
        <p:nvSpPr>
          <p:cNvPr id="12" name="Shape 8"/>
          <p:cNvSpPr/>
          <p:nvPr/>
        </p:nvSpPr>
        <p:spPr>
          <a:xfrm>
            <a:off x="7518023" y="5092363"/>
            <a:ext cx="631388" cy="22503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3" name="Shape 9"/>
          <p:cNvSpPr/>
          <p:nvPr/>
        </p:nvSpPr>
        <p:spPr>
          <a:xfrm>
            <a:off x="7112139" y="4900732"/>
            <a:ext cx="405884" cy="405884"/>
          </a:xfrm>
          <a:prstGeom prst="roundRect">
            <a:avLst>
              <a:gd name="adj" fmla="val 13334"/>
            </a:avLst>
          </a:prstGeom>
          <a:solidFill>
            <a:srgbClr val="234A49"/>
          </a:solidFill>
          <a:ln/>
        </p:spPr>
      </p:sp>
      <p:sp>
        <p:nvSpPr>
          <p:cNvPr id="14" name="Text 10"/>
          <p:cNvSpPr/>
          <p:nvPr/>
        </p:nvSpPr>
        <p:spPr>
          <a:xfrm>
            <a:off x="7246799" y="4976336"/>
            <a:ext cx="136446" cy="2546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05"/>
              </a:lnSpc>
              <a:buNone/>
            </a:pPr>
            <a:r>
              <a:rPr lang="en-US" sz="2005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005" dirty="0"/>
          </a:p>
        </p:txBody>
      </p:sp>
      <p:sp>
        <p:nvSpPr>
          <p:cNvPr id="15" name="Text 11"/>
          <p:cNvSpPr/>
          <p:nvPr/>
        </p:nvSpPr>
        <p:spPr>
          <a:xfrm>
            <a:off x="8307229" y="4878229"/>
            <a:ext cx="2122408" cy="265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9"/>
              </a:lnSpc>
              <a:buNone/>
            </a:pPr>
            <a:r>
              <a:rPr lang="en-US" sz="167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Cleaning</a:t>
            </a:r>
            <a:endParaRPr lang="en-US" sz="1671" dirty="0"/>
          </a:p>
        </p:txBody>
      </p:sp>
      <p:sp>
        <p:nvSpPr>
          <p:cNvPr id="16" name="Text 12"/>
          <p:cNvSpPr/>
          <p:nvPr/>
        </p:nvSpPr>
        <p:spPr>
          <a:xfrm>
            <a:off x="8307229" y="5251728"/>
            <a:ext cx="3040499" cy="1154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142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Remove any missing or erroneous data points, ensuring a clean dataset for consistent analysis and accurate model training.</a:t>
            </a:r>
            <a:endParaRPr lang="en-US" sz="1421" dirty="0"/>
          </a:p>
        </p:txBody>
      </p:sp>
      <p:sp>
        <p:nvSpPr>
          <p:cNvPr id="17" name="Shape 13"/>
          <p:cNvSpPr/>
          <p:nvPr/>
        </p:nvSpPr>
        <p:spPr>
          <a:xfrm>
            <a:off x="6480750" y="6126897"/>
            <a:ext cx="631388" cy="22503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8" name="Shape 14"/>
          <p:cNvSpPr/>
          <p:nvPr/>
        </p:nvSpPr>
        <p:spPr>
          <a:xfrm>
            <a:off x="7112139" y="5935266"/>
            <a:ext cx="405884" cy="405884"/>
          </a:xfrm>
          <a:prstGeom prst="roundRect">
            <a:avLst>
              <a:gd name="adj" fmla="val 13334"/>
            </a:avLst>
          </a:prstGeom>
          <a:solidFill>
            <a:srgbClr val="234A49"/>
          </a:solidFill>
          <a:ln/>
        </p:spPr>
      </p:sp>
      <p:sp>
        <p:nvSpPr>
          <p:cNvPr id="19" name="Text 15"/>
          <p:cNvSpPr/>
          <p:nvPr/>
        </p:nvSpPr>
        <p:spPr>
          <a:xfrm>
            <a:off x="7245727" y="6010870"/>
            <a:ext cx="138589" cy="2546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05"/>
              </a:lnSpc>
              <a:buNone/>
            </a:pPr>
            <a:r>
              <a:rPr lang="en-US" sz="2005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005" dirty="0"/>
          </a:p>
        </p:txBody>
      </p:sp>
      <p:sp>
        <p:nvSpPr>
          <p:cNvPr id="20" name="Text 16"/>
          <p:cNvSpPr/>
          <p:nvPr/>
        </p:nvSpPr>
        <p:spPr>
          <a:xfrm>
            <a:off x="4200525" y="5912763"/>
            <a:ext cx="2122408" cy="265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089"/>
              </a:lnSpc>
              <a:buNone/>
            </a:pPr>
            <a:r>
              <a:rPr lang="en-US" sz="167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Feature Engineering</a:t>
            </a:r>
            <a:endParaRPr lang="en-US" sz="1671" dirty="0"/>
          </a:p>
        </p:txBody>
      </p:sp>
      <p:sp>
        <p:nvSpPr>
          <p:cNvPr id="21" name="Text 17"/>
          <p:cNvSpPr/>
          <p:nvPr/>
        </p:nvSpPr>
        <p:spPr>
          <a:xfrm>
            <a:off x="3282553" y="6286262"/>
            <a:ext cx="3040380" cy="1154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273"/>
              </a:lnSpc>
              <a:buNone/>
            </a:pPr>
            <a:r>
              <a:rPr lang="en-US" sz="142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Create new features from existing data, potentially including daily trading volume or market sentiment, to improve model performance.</a:t>
            </a:r>
            <a:endParaRPr lang="en-US" sz="142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942267" y="243840"/>
            <a:ext cx="10745748" cy="7795022"/>
          </a:xfrm>
          <a:prstGeom prst="roundRect">
            <a:avLst>
              <a:gd name="adj" fmla="val 800"/>
            </a:avLst>
          </a:prstGeom>
          <a:solidFill>
            <a:srgbClr val="123332"/>
          </a:solidFill>
          <a:ln/>
        </p:spPr>
      </p:sp>
      <p:sp>
        <p:nvSpPr>
          <p:cNvPr id="4" name="Text 1"/>
          <p:cNvSpPr/>
          <p:nvPr/>
        </p:nvSpPr>
        <p:spPr>
          <a:xfrm>
            <a:off x="2669619" y="815340"/>
            <a:ext cx="6943011" cy="6111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13"/>
              </a:lnSpc>
              <a:buNone/>
            </a:pPr>
            <a:r>
              <a:rPr lang="en-US" sz="38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Exploratory Data Analysis (EDA)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2669619" y="1945958"/>
            <a:ext cx="2444948" cy="305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925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Visualize the Data</a:t>
            </a:r>
            <a:endParaRPr lang="en-US" sz="1925" dirty="0"/>
          </a:p>
        </p:txBody>
      </p:sp>
      <p:sp>
        <p:nvSpPr>
          <p:cNvPr id="6" name="Text 3"/>
          <p:cNvSpPr/>
          <p:nvPr/>
        </p:nvSpPr>
        <p:spPr>
          <a:xfrm>
            <a:off x="2669619" y="2459355"/>
            <a:ext cx="2758678" cy="1662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8"/>
              </a:lnSpc>
              <a:buNone/>
            </a:pPr>
            <a:r>
              <a:rPr lang="en-US" sz="1636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Create a line plot of the Bitcoin closing prices over time to identify trends, seasonality, and any potential outliers.</a:t>
            </a:r>
            <a:endParaRPr lang="en-US" sz="1636" dirty="0"/>
          </a:p>
        </p:txBody>
      </p:sp>
      <p:sp>
        <p:nvSpPr>
          <p:cNvPr id="7" name="Text 4"/>
          <p:cNvSpPr/>
          <p:nvPr/>
        </p:nvSpPr>
        <p:spPr>
          <a:xfrm>
            <a:off x="5942886" y="1945958"/>
            <a:ext cx="2444948" cy="305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925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Stationarity Test</a:t>
            </a:r>
            <a:endParaRPr lang="en-US" sz="1925" dirty="0"/>
          </a:p>
        </p:txBody>
      </p:sp>
      <p:sp>
        <p:nvSpPr>
          <p:cNvPr id="8" name="Text 5"/>
          <p:cNvSpPr/>
          <p:nvPr/>
        </p:nvSpPr>
        <p:spPr>
          <a:xfrm>
            <a:off x="5942886" y="2459355"/>
            <a:ext cx="2758678" cy="1995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8"/>
              </a:lnSpc>
              <a:buNone/>
            </a:pPr>
            <a:r>
              <a:rPr lang="en-US" sz="1636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Apply the Augmented Dickey-Fuller (ADF) test to determine if the data is stationary, a crucial requirement for effective time series analysis.</a:t>
            </a:r>
            <a:endParaRPr lang="en-US" sz="1636" dirty="0"/>
          </a:p>
        </p:txBody>
      </p:sp>
      <p:sp>
        <p:nvSpPr>
          <p:cNvPr id="9" name="Text 6"/>
          <p:cNvSpPr/>
          <p:nvPr/>
        </p:nvSpPr>
        <p:spPr>
          <a:xfrm>
            <a:off x="9216152" y="1945958"/>
            <a:ext cx="2444948" cy="305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925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Differencing</a:t>
            </a:r>
            <a:endParaRPr lang="en-US" sz="1925" dirty="0"/>
          </a:p>
        </p:txBody>
      </p:sp>
      <p:sp>
        <p:nvSpPr>
          <p:cNvPr id="10" name="Text 7"/>
          <p:cNvSpPr/>
          <p:nvPr/>
        </p:nvSpPr>
        <p:spPr>
          <a:xfrm>
            <a:off x="9216152" y="2459355"/>
            <a:ext cx="2758678" cy="1662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8"/>
              </a:lnSpc>
              <a:buNone/>
            </a:pPr>
            <a:r>
              <a:rPr lang="en-US" sz="1636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If the data is non-stationary, apply differencing to stabilize the mean and variance of the data, ensuring consistent patterns for modeling.</a:t>
            </a:r>
            <a:endParaRPr lang="en-US" sz="1636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619" y="4875252"/>
            <a:ext cx="9291042" cy="1127284"/>
          </a:xfrm>
          <a:prstGeom prst="rect">
            <a:avLst/>
          </a:prstGeom>
        </p:spPr>
      </p:pic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619" y="6288167"/>
            <a:ext cx="9291042" cy="11272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362313" y="243840"/>
            <a:ext cx="11905655" cy="7777877"/>
          </a:xfrm>
          <a:prstGeom prst="roundRect">
            <a:avLst>
              <a:gd name="adj" fmla="val 888"/>
            </a:avLst>
          </a:prstGeom>
          <a:solidFill>
            <a:srgbClr val="123332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128" y="877014"/>
            <a:ext cx="10294025" cy="54353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36388" y="6571298"/>
            <a:ext cx="9925764" cy="3683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901"/>
              </a:lnSpc>
              <a:buSzPct val="100000"/>
              <a:buChar char="•"/>
            </a:pPr>
            <a:r>
              <a:rPr lang="en-US" sz="1813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Plot the original Bitcoin closing prices to visualize the data.</a:t>
            </a:r>
            <a:endParaRPr lang="en-US" sz="1813" dirty="0"/>
          </a:p>
        </p:txBody>
      </p:sp>
      <p:sp>
        <p:nvSpPr>
          <p:cNvPr id="6" name="Text 2"/>
          <p:cNvSpPr/>
          <p:nvPr/>
        </p:nvSpPr>
        <p:spPr>
          <a:xfrm>
            <a:off x="2536388" y="7020163"/>
            <a:ext cx="9925764" cy="3683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901"/>
              </a:lnSpc>
              <a:buSzPct val="100000"/>
              <a:buChar char="•"/>
            </a:pPr>
            <a:r>
              <a:rPr lang="en-US" sz="1813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gives an overview of the time-series data we are working with.</a:t>
            </a:r>
            <a:endParaRPr lang="en-US" sz="181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357193" y="243840"/>
            <a:ext cx="11915894" cy="7770733"/>
          </a:xfrm>
          <a:prstGeom prst="roundRect">
            <a:avLst>
              <a:gd name="adj" fmla="val 890"/>
            </a:avLst>
          </a:prstGeom>
          <a:solidFill>
            <a:srgbClr val="123332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723" y="877491"/>
            <a:ext cx="10302835" cy="54261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32340" y="6562844"/>
            <a:ext cx="9934218" cy="3687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903"/>
              </a:lnSpc>
              <a:buSzPct val="100000"/>
              <a:buChar char="•"/>
            </a:pPr>
            <a:r>
              <a:rPr lang="en-US" sz="181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Apply differencing to make the data stationary if necessary.</a:t>
            </a:r>
            <a:endParaRPr lang="en-US" sz="1815" dirty="0"/>
          </a:p>
        </p:txBody>
      </p:sp>
      <p:sp>
        <p:nvSpPr>
          <p:cNvPr id="6" name="Text 2"/>
          <p:cNvSpPr/>
          <p:nvPr/>
        </p:nvSpPr>
        <p:spPr>
          <a:xfrm>
            <a:off x="2532340" y="7012186"/>
            <a:ext cx="9934218" cy="3687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903"/>
              </a:lnSpc>
              <a:buSzPct val="100000"/>
              <a:buChar char="•"/>
            </a:pPr>
            <a:r>
              <a:rPr lang="en-US" sz="181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Plot the differenced data.</a:t>
            </a:r>
            <a:endParaRPr lang="en-US" sz="181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47261" y="243840"/>
            <a:ext cx="8935879" cy="8370451"/>
          </a:xfrm>
          <a:prstGeom prst="roundRect">
            <a:avLst>
              <a:gd name="adj" fmla="val 619"/>
            </a:avLst>
          </a:prstGeom>
          <a:solidFill>
            <a:srgbClr val="123332"/>
          </a:solidFill>
          <a:ln/>
        </p:spPr>
      </p:sp>
      <p:sp>
        <p:nvSpPr>
          <p:cNvPr id="4" name="Text 1"/>
          <p:cNvSpPr/>
          <p:nvPr/>
        </p:nvSpPr>
        <p:spPr>
          <a:xfrm>
            <a:off x="3452098" y="719018"/>
            <a:ext cx="4951214" cy="5081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Selection &amp; Training</a:t>
            </a:r>
            <a:endParaRPr lang="en-US" sz="320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098" y="1486376"/>
            <a:ext cx="7726204" cy="939879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098" y="2663666"/>
            <a:ext cx="864037" cy="153304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575334" y="2836426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ACF &amp; PACF Analysis</a:t>
            </a:r>
            <a:endParaRPr lang="en-US" sz="1601" dirty="0"/>
          </a:p>
        </p:txBody>
      </p:sp>
      <p:sp>
        <p:nvSpPr>
          <p:cNvPr id="8" name="Text 3"/>
          <p:cNvSpPr/>
          <p:nvPr/>
        </p:nvSpPr>
        <p:spPr>
          <a:xfrm>
            <a:off x="4575334" y="3194209"/>
            <a:ext cx="6602968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Examine the Autocorrelation Function (ACF) and Partial Autocorrelation Function (PACF) plots to determine the parameters for the SARIMA model, including AR, MA, and I orders.</a:t>
            </a:r>
            <a:endParaRPr lang="en-US" sz="1361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2098" y="4196715"/>
            <a:ext cx="864037" cy="138255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575334" y="4369475"/>
            <a:ext cx="2285286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SARIMA Model Selection</a:t>
            </a:r>
            <a:endParaRPr lang="en-US" sz="1601" dirty="0"/>
          </a:p>
        </p:txBody>
      </p:sp>
      <p:sp>
        <p:nvSpPr>
          <p:cNvPr id="11" name="Text 5"/>
          <p:cNvSpPr/>
          <p:nvPr/>
        </p:nvSpPr>
        <p:spPr>
          <a:xfrm>
            <a:off x="4575334" y="4727257"/>
            <a:ext cx="6602968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 auto_arima to automatically select optimal parameters for the SARIMA model based on the Akaike Information Criterion (AIC), simplifying the process.</a:t>
            </a:r>
            <a:endParaRPr lang="en-US" sz="1361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2098" y="5579269"/>
            <a:ext cx="864037" cy="138255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575334" y="5752028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Training</a:t>
            </a:r>
            <a:endParaRPr lang="en-US" sz="1601" dirty="0"/>
          </a:p>
        </p:txBody>
      </p:sp>
      <p:sp>
        <p:nvSpPr>
          <p:cNvPr id="14" name="Text 7"/>
          <p:cNvSpPr/>
          <p:nvPr/>
        </p:nvSpPr>
        <p:spPr>
          <a:xfrm>
            <a:off x="4575334" y="6109811"/>
            <a:ext cx="6602968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Train the chosen SARIMA model on the prepared training data, allowing the model to learn the underlying patterns and relationships within the data.</a:t>
            </a:r>
            <a:endParaRPr lang="en-US" sz="1361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2098" y="7156133"/>
            <a:ext cx="7726204" cy="9398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32378" y="1534835"/>
            <a:ext cx="12765524" cy="5159931"/>
          </a:xfrm>
          <a:prstGeom prst="roundRect">
            <a:avLst>
              <a:gd name="adj" fmla="val 1435"/>
            </a:avLst>
          </a:prstGeom>
          <a:solidFill>
            <a:srgbClr val="123332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415" y="2213729"/>
            <a:ext cx="11037451" cy="31294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91345" y="5620822"/>
            <a:ext cx="106425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Plot  ACF  &amp; PACF of the differenced data.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19889" y="243840"/>
            <a:ext cx="12590621" cy="7750612"/>
          </a:xfrm>
          <a:prstGeom prst="roundRect">
            <a:avLst>
              <a:gd name="adj" fmla="val 943"/>
            </a:avLst>
          </a:prstGeom>
          <a:solidFill>
            <a:srgbClr val="123332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139" y="913448"/>
            <a:ext cx="10886123" cy="57479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1711" y="6935272"/>
            <a:ext cx="10496550" cy="3895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068"/>
              </a:lnSpc>
              <a:buSzPct val="100000"/>
              <a:buChar char="•"/>
            </a:pPr>
            <a:r>
              <a:rPr lang="en-US" sz="1917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Train-Test Split</a:t>
            </a:r>
            <a:endParaRPr lang="en-US" sz="191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676</Words>
  <Application>Microsoft Office PowerPoint</Application>
  <PresentationFormat>Custom</PresentationFormat>
  <Paragraphs>75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Afif Salman</cp:lastModifiedBy>
  <cp:revision>2</cp:revision>
  <dcterms:created xsi:type="dcterms:W3CDTF">2024-06-30T12:30:27Z</dcterms:created>
  <dcterms:modified xsi:type="dcterms:W3CDTF">2024-06-30T12:48:24Z</dcterms:modified>
</cp:coreProperties>
</file>